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9" r:id="rId3"/>
    <p:sldId id="260" r:id="rId4"/>
    <p:sldId id="257" r:id="rId5"/>
    <p:sldId id="262" r:id="rId6"/>
    <p:sldId id="258" r:id="rId7"/>
    <p:sldId id="270" r:id="rId8"/>
    <p:sldId id="267" r:id="rId9"/>
    <p:sldId id="264" r:id="rId10"/>
    <p:sldId id="268" r:id="rId11"/>
    <p:sldId id="263" r:id="rId12"/>
    <p:sldId id="271" r:id="rId13"/>
    <p:sldId id="265" r:id="rId14"/>
    <p:sldId id="266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53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22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43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27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42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52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70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0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8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55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3/1/26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19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40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87310" y="2209800"/>
            <a:ext cx="14630400" cy="3703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/>
            </a:pPr>
            <a:r>
              <a:rPr lang="en-US" sz="7822" dirty="0"/>
              <a:t>Spring 2026 Yucaipa</a:t>
            </a:r>
          </a:p>
          <a:p>
            <a:pPr algn="ctr">
              <a:defRPr sz="4400"/>
            </a:pPr>
            <a:r>
              <a:rPr lang="en-US" sz="7822" dirty="0"/>
              <a:t>Growers</a:t>
            </a:r>
          </a:p>
          <a:p>
            <a:pPr algn="ctr">
              <a:defRPr sz="4400"/>
            </a:pPr>
            <a:r>
              <a:rPr lang="en-US" sz="7822" dirty="0"/>
              <a:t>Tia Russell</a:t>
            </a:r>
            <a:endParaRPr sz="7822" dirty="0"/>
          </a:p>
        </p:txBody>
      </p:sp>
      <p:sp>
        <p:nvSpPr>
          <p:cNvPr id="4" name="TextBox 3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000"/>
            </a:pPr>
            <a:r>
              <a:rPr sz="1778"/>
              <a:t>California South Coast Vineyard Operations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000"/>
            </a:pPr>
            <a:r>
              <a:rPr sz="1778"/>
              <a:t>California South Coast Vineyard Operations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943823-D26A-68A1-785E-F411C9146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8" y="167085"/>
            <a:ext cx="8639265" cy="5683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C36A5-26EF-1EDC-B731-369A75B176C8}"/>
              </a:ext>
            </a:extLst>
          </p:cNvPr>
          <p:cNvSpPr txBox="1"/>
          <p:nvPr/>
        </p:nvSpPr>
        <p:spPr>
          <a:xfrm>
            <a:off x="9327334" y="695044"/>
            <a:ext cx="1828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Demethylation</a:t>
            </a:r>
            <a:r>
              <a:rPr lang="en-US" dirty="0"/>
              <a:t> Inhibitors = blocks the C14 </a:t>
            </a:r>
            <a:r>
              <a:rPr lang="en-US" dirty="0" err="1"/>
              <a:t>demethylase</a:t>
            </a:r>
            <a:r>
              <a:rPr lang="en-US" dirty="0"/>
              <a:t> enzyme and creates fungal cell membranes.  Used in </a:t>
            </a:r>
            <a:r>
              <a:rPr lang="en-US" dirty="0" err="1"/>
              <a:t>ag</a:t>
            </a:r>
            <a:r>
              <a:rPr lang="en-US" dirty="0"/>
              <a:t> fungicides and human medical silencing tumor suppressors</a:t>
            </a:r>
          </a:p>
          <a:p>
            <a:pPr algn="l"/>
            <a:endParaRPr lang="en-US" dirty="0"/>
          </a:p>
          <a:p>
            <a:pPr algn="l"/>
            <a:r>
              <a:rPr lang="en-US" dirty="0" err="1"/>
              <a:t>Stro</a:t>
            </a:r>
            <a:r>
              <a:rPr lang="en-US" dirty="0"/>
              <a:t> and </a:t>
            </a:r>
            <a:r>
              <a:rPr lang="en-US" dirty="0" err="1"/>
              <a:t>Quin</a:t>
            </a:r>
            <a:r>
              <a:rPr lang="en-US" dirty="0"/>
              <a:t> = disrupts mitochondrial respiration in fungi, starving them for energy</a:t>
            </a: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54030" y="208507"/>
            <a:ext cx="3188259" cy="2274627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cap="all" dirty="0">
                <a:latin typeface="+mj-lt"/>
                <a:ea typeface="+mj-ea"/>
                <a:cs typeface="+mj-cs"/>
              </a:rPr>
              <a:t>BLOOM: Fruit set is decided here.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cap="all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cap="all" dirty="0">
                <a:latin typeface="+mj-lt"/>
                <a:ea typeface="+mj-ea"/>
                <a:cs typeface="+mj-cs"/>
              </a:rPr>
              <a:t>Water or environmental Stress now = yield loss later.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7E994-8FCC-BBAD-60FF-C197D0A3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8" y="0"/>
            <a:ext cx="7797498" cy="60589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3526496"/>
            <a:ext cx="414993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1000"/>
            </a:pPr>
            <a:r>
              <a:rPr sz="1778"/>
              <a:t>California South Coast Vineyard Operations</a:t>
            </a:r>
            <a:endParaRPr lang="en-US" sz="1778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CDBFF4-5319-C473-D601-6BB18CBB6730}"/>
              </a:ext>
            </a:extLst>
          </p:cNvPr>
          <p:cNvSpPr txBox="1"/>
          <p:nvPr/>
        </p:nvSpPr>
        <p:spPr>
          <a:xfrm>
            <a:off x="5190402" y="25246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EED12-4ED2-DD89-3431-561FF678994B}"/>
              </a:ext>
            </a:extLst>
          </p:cNvPr>
          <p:cNvSpPr txBox="1"/>
          <p:nvPr/>
        </p:nvSpPr>
        <p:spPr>
          <a:xfrm>
            <a:off x="164470" y="244185"/>
            <a:ext cx="7442956" cy="13849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Winkler Region I – V is based on Growing Degree days needed to ripen particular varieties </a:t>
            </a:r>
          </a:p>
          <a:p>
            <a:pPr algn="l"/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C213E-4D97-FA9D-FD5B-8FBD8681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5" y="1169406"/>
            <a:ext cx="11155418" cy="5444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A8C481-0336-1008-0F16-E126188FFC76}"/>
              </a:ext>
            </a:extLst>
          </p:cNvPr>
          <p:cNvSpPr txBox="1"/>
          <p:nvPr/>
        </p:nvSpPr>
        <p:spPr>
          <a:xfrm>
            <a:off x="8226564" y="59519"/>
            <a:ext cx="3277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2024 GDD = 3400 – 3600 </a:t>
            </a:r>
          </a:p>
          <a:p>
            <a:pPr algn="l"/>
            <a:r>
              <a:rPr lang="en-US" dirty="0"/>
              <a:t>2025 GDD = 3300 – 3500</a:t>
            </a:r>
          </a:p>
          <a:p>
            <a:pPr algn="l"/>
            <a:r>
              <a:rPr lang="en-US" dirty="0"/>
              <a:t>2015 GDD = 4100 – 4300</a:t>
            </a:r>
          </a:p>
          <a:p>
            <a:pPr algn="l"/>
            <a:r>
              <a:rPr lang="en-US" dirty="0"/>
              <a:t>2005 GDD = 3100 3300</a:t>
            </a:r>
          </a:p>
        </p:txBody>
      </p:sp>
    </p:spTree>
    <p:extLst>
      <p:ext uri="{BB962C8B-B14F-4D97-AF65-F5344CB8AC3E}">
        <p14:creationId xmlns:p14="http://schemas.microsoft.com/office/powerpoint/2010/main" val="384262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6412368-7E6B-4064-B6FA-72DF6DA0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4FE20-9BCC-4219-A8AD-B1C110BD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0594" y="176706"/>
            <a:ext cx="5995405" cy="122019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/>
            </a:pPr>
            <a:r>
              <a:rPr lang="en-US" sz="4000" cap="all">
                <a:latin typeface="+mj-lt"/>
                <a:ea typeface="+mj-ea"/>
                <a:cs typeface="+mj-cs"/>
              </a:rPr>
              <a:t>Climate Is a Gradient — Not a Line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61C966-C6C8-4667-903D-E68521C3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439133-030D-427C-AADE-2B48B199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11378B-6628-411A-9A79-CF10232D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E6BF6A-26B8-45E6-887E-FE78A7984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88B0B-738B-4313-8674-79D97E74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C4517-DD1F-2E83-17F4-250DA9891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883" y="145395"/>
            <a:ext cx="4655768" cy="62076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F84359-5DD6-461B-9519-90AA2F46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0BC892-CE86-41EE-8A3B-2178D5170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1000"/>
            </a:pPr>
            <a:r>
              <a:rPr sz="1778"/>
              <a:t>California South Coast Vineyard Operations</a:t>
            </a:r>
            <a:endParaRPr lang="en-US" sz="1778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20504-A8A3-C6CC-1841-4FB52BB580AE}"/>
              </a:ext>
            </a:extLst>
          </p:cNvPr>
          <p:cNvSpPr txBox="1"/>
          <p:nvPr/>
        </p:nvSpPr>
        <p:spPr>
          <a:xfrm>
            <a:off x="242578" y="1810820"/>
            <a:ext cx="338524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Climate Maturity Grouping uses Growing season Average Temp (GST) from April to Oct.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FE496-AD95-0F96-BA6E-5F99C3695985}"/>
              </a:ext>
            </a:extLst>
          </p:cNvPr>
          <p:cNvSpPr txBox="1"/>
          <p:nvPr/>
        </p:nvSpPr>
        <p:spPr>
          <a:xfrm>
            <a:off x="4488936" y="2098843"/>
            <a:ext cx="1828800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Too cool = not reach physiological maturity; high acid and green unripe flavors</a:t>
            </a:r>
          </a:p>
          <a:p>
            <a:pPr algn="l"/>
            <a:r>
              <a:rPr lang="en-US" dirty="0"/>
              <a:t>Too warm = ripen too fast, low acid, high alcohol, loss of character and aroma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11D4646-9259-4178-9A90-872D29ED70F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13" y="216383"/>
            <a:ext cx="9153107" cy="6360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en-US" sz="1778"/>
              <a:t>California South Coast Vineyard Operations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6BB8E-ADA0-A793-F3DE-419144311460}"/>
              </a:ext>
            </a:extLst>
          </p:cNvPr>
          <p:cNvSpPr txBox="1"/>
          <p:nvPr/>
        </p:nvSpPr>
        <p:spPr>
          <a:xfrm>
            <a:off x="4886320" y="206502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32A13-63C5-4035-199F-C5A2923E90B4}"/>
              </a:ext>
            </a:extLst>
          </p:cNvPr>
          <p:cNvSpPr txBox="1"/>
          <p:nvPr/>
        </p:nvSpPr>
        <p:spPr>
          <a:xfrm>
            <a:off x="4886320" y="206502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D9F84-0C97-948A-7A43-6326F5DED7B7}"/>
              </a:ext>
            </a:extLst>
          </p:cNvPr>
          <p:cNvSpPr txBox="1"/>
          <p:nvPr/>
        </p:nvSpPr>
        <p:spPr>
          <a:xfrm>
            <a:off x="4886320" y="36712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55602-D622-F046-F4A0-0F57BDF46BAA}"/>
              </a:ext>
            </a:extLst>
          </p:cNvPr>
          <p:cNvSpPr txBox="1"/>
          <p:nvPr/>
        </p:nvSpPr>
        <p:spPr>
          <a:xfrm>
            <a:off x="311380" y="343349"/>
            <a:ext cx="1828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Lack of Chill leads to erratic, delayed or weak bud break . 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Can result in reduced, uneven shoot development, poor fruit set, lower overall yield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376A39-154E-4672-B6EA-EA77F28CF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F330F7-B3EC-45B3-A3B9-8B43F6EE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482991-7179-40C5-7C14-52CD72071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458" y="964769"/>
            <a:ext cx="5525305" cy="2376915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000"/>
              <a:t>Tia Russell     209-815-2399</a:t>
            </a:r>
            <a:br>
              <a:rPr lang="en-US" sz="3000"/>
            </a:br>
            <a:br>
              <a:rPr lang="en-US" sz="3000"/>
            </a:br>
            <a:r>
              <a:rPr lang="en-US" sz="3000"/>
              <a:t>Tia.russell70@icloud.com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59C93E-408B-4A18-8823-245025D18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194DF9-E912-48FF-90D3-E9D8E6454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9F5B9F-C71E-4714-9F21-74DCC4D34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16E59B7-2693-428B-87AD-D8A76E725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3116213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0D1F9-2966-5357-5FE4-3EE7A2306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23" y="1183362"/>
            <a:ext cx="2799103" cy="37321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CA9A2-D0CB-48A6-B2ED-03C3EB3AD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3459" y="3526496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E11A2E1-5E39-4080-93B8-4811FE13D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A8467B7-9FAF-47EC-A36A-76A9020A5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87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0EAFE-3967-6D84-D3A3-55E2FFA5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 check in and clean up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C2747-DD40-E4D8-0BD7-0AD1BEBA74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16" t="15650" r="1016" b="22497"/>
          <a:stretch>
            <a:fillRect/>
          </a:stretch>
        </p:blipFill>
        <p:spPr>
          <a:xfrm>
            <a:off x="0" y="1383359"/>
            <a:ext cx="12097543" cy="51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810" y="27298"/>
            <a:ext cx="8934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/>
            </a:pPr>
            <a:r>
              <a:rPr lang="en-US" sz="4800"/>
              <a:t>Train Young Vines for correct POSITION to reach the wire</a:t>
            </a:r>
            <a:endParaRPr lang="en-US" sz="4800" dirty="0"/>
          </a:p>
        </p:txBody>
      </p:sp>
      <p:pic>
        <p:nvPicPr>
          <p:cNvPr id="4" name="Picture 3" descr="B5E53A61-0780-4F03-A5B4-6FCE97C7D002.jpeg"/>
          <p:cNvPicPr>
            <a:picLocks noChangeAspect="1"/>
          </p:cNvPicPr>
          <p:nvPr/>
        </p:nvPicPr>
        <p:blipFill>
          <a:blip r:embed="rId2"/>
          <a:srcRect l="10007" t="10388" r="9708" b="8839"/>
          <a:stretch>
            <a:fillRect/>
          </a:stretch>
        </p:blipFill>
        <p:spPr>
          <a:xfrm>
            <a:off x="499346" y="1870623"/>
            <a:ext cx="6349148" cy="47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en-US" sz="1778"/>
              <a:t>California South Coast Vineyard Operations</a:t>
            </a:r>
          </a:p>
        </p:txBody>
      </p:sp>
      <p:pic>
        <p:nvPicPr>
          <p:cNvPr id="5" name="Picture 4" descr="8828E5B5-6C06-4D95-BCD1-82926D1746A4.jpeg_conver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45156" y="1618479"/>
            <a:ext cx="5996393" cy="44972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3EAF9-72B3-4C8A-B136-36D5FEA2F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EE4A92-D979-45B8-98F8-1AED89DF5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5291" y="1289890"/>
            <a:ext cx="5596406" cy="3152742"/>
          </a:xfrm>
        </p:spPr>
        <p:txBody>
          <a:bodyPr anchor="ctr">
            <a:normAutofit/>
          </a:bodyPr>
          <a:lstStyle/>
          <a:p>
            <a:r>
              <a:rPr lang="en-US" dirty="0"/>
              <a:t>No Wimpy Wood = 3/8”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C2E529-DF0A-4EAD-BAEC-8F2E222A9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9A7DB0-0CB3-4394-A827-586E0CC21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1000"/>
            </a:pPr>
            <a:r>
              <a:rPr sz="1778"/>
              <a:t>California South Coast Vineyard Operations</a:t>
            </a:r>
            <a:endParaRPr lang="en-US" sz="1778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A79B3-5A59-FA5E-ECB6-329050323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67" y="140831"/>
            <a:ext cx="4932252" cy="65763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BBC5877-203C-4D53-8318-28591E7D07DC.jpeg_converted.jpg"/>
          <p:cNvPicPr>
            <a:picLocks noChangeAspect="1"/>
          </p:cNvPicPr>
          <p:nvPr/>
        </p:nvPicPr>
        <p:blipFill>
          <a:blip r:embed="rId2"/>
          <a:srcRect l="125" t="16289" r="-1128" b="-31773"/>
          <a:stretch>
            <a:fillRect/>
          </a:stretch>
        </p:blipFill>
        <p:spPr>
          <a:xfrm>
            <a:off x="612012" y="188807"/>
            <a:ext cx="10658094" cy="9139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925710" y="-2179320"/>
            <a:ext cx="19507200" cy="102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400"/>
            </a:pPr>
            <a:r>
              <a:rPr sz="6045"/>
              <a:t>Grapevine Trunk Diseases (GTDs)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000"/>
            </a:pPr>
            <a:r>
              <a:rPr sz="1778"/>
              <a:t>California South Coast Vineyard Operations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7DA295B-3079-4502-8A71-8222A57E5398.jpeg">
            <a:extLst>
              <a:ext uri="{FF2B5EF4-FFF2-40B4-BE49-F238E27FC236}">
                <a16:creationId xmlns:a16="http://schemas.microsoft.com/office/drawing/2014/main" id="{72C01C4F-BCA0-A07F-71A3-E7A2BC5FC0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66" b="2"/>
          <a:stretch>
            <a:fillRect/>
          </a:stretch>
        </p:blipFill>
        <p:spPr>
          <a:xfrm rot="5400000">
            <a:off x="423333" y="863600"/>
            <a:ext cx="5571066" cy="51307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24913E16-F665-498F-BE2E-7C07F6A76A4D.jpeg_converted.jpg"/>
          <p:cNvPicPr>
            <a:picLocks noChangeAspect="1"/>
          </p:cNvPicPr>
          <p:nvPr/>
        </p:nvPicPr>
        <p:blipFill>
          <a:blip r:embed="rId4"/>
          <a:srcRect r="18566" b="2"/>
          <a:stretch>
            <a:fillRect/>
          </a:stretch>
        </p:blipFill>
        <p:spPr>
          <a:xfrm rot="5400000">
            <a:off x="6203187" y="863600"/>
            <a:ext cx="5571066" cy="5130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925710" y="-2179319"/>
            <a:ext cx="6985732" cy="102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3400"/>
            </a:pPr>
            <a:r>
              <a:rPr sz="6045" dirty="0"/>
              <a:t>No Junk on the Trun</a:t>
            </a:r>
            <a:r>
              <a:rPr lang="en-US" sz="6045" dirty="0"/>
              <a:t>k</a:t>
            </a:r>
            <a:endParaRPr lang="en-US" sz="6045"/>
          </a:p>
        </p:txBody>
      </p:sp>
      <p:sp>
        <p:nvSpPr>
          <p:cNvPr id="5" name="TextBox 4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1000"/>
            </a:pPr>
            <a:r>
              <a:rPr sz="1778"/>
              <a:t>California South Coast Vineyard Operations</a:t>
            </a:r>
            <a:endParaRPr lang="en-US" sz="1778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EE95F-682A-486F-DC96-F7C93A077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82" y="162252"/>
            <a:ext cx="8692602" cy="650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17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8587325-121C-4D1D-4AB8-D4F232C58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789"/>
          <a:stretch>
            <a:fillRect/>
          </a:stretch>
        </p:blipFill>
        <p:spPr>
          <a:xfrm>
            <a:off x="6388857" y="2059894"/>
            <a:ext cx="5159676" cy="2001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1000"/>
            </a:pPr>
            <a:r>
              <a:rPr sz="1778"/>
              <a:t>California South Coast Vineyard Operations</a:t>
            </a:r>
            <a:endParaRPr lang="en-US" sz="1778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B42589-C5D9-0196-BFA5-3C38E3C14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73" y="209055"/>
            <a:ext cx="5795900" cy="6439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925710" y="8712200"/>
            <a:ext cx="19507200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000"/>
            </a:pPr>
            <a:r>
              <a:rPr sz="1778"/>
              <a:t>California South Coast Vineyard Operations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8EFF9-15ED-5ECC-91F1-A9C5A7A24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77" y="139568"/>
            <a:ext cx="5223028" cy="6835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1042F-A022-E7CC-E6F9-781C3E9E3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126737"/>
            <a:ext cx="5981700" cy="393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CDD72-DF24-77EC-E258-9CB3BCE56FFA}"/>
              </a:ext>
            </a:extLst>
          </p:cNvPr>
          <p:cNvSpPr txBox="1"/>
          <p:nvPr/>
        </p:nvSpPr>
        <p:spPr>
          <a:xfrm>
            <a:off x="409669" y="4448521"/>
            <a:ext cx="5686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Powdery mildew</a:t>
            </a:r>
          </a:p>
          <a:p>
            <a:pPr algn="l"/>
            <a:r>
              <a:rPr lang="en-US" sz="3200" dirty="0"/>
              <a:t>Critical period 3 weeks pre bloom to 3 weeks after bloom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Gallery</vt:lpstr>
      <vt:lpstr>PowerPoint Presentation</vt:lpstr>
      <vt:lpstr>Pruning check in and clean up </vt:lpstr>
      <vt:lpstr>PowerPoint Presentation</vt:lpstr>
      <vt:lpstr>No Wimpy Wood = 3/8”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Tia Russell     209-815-2399  Tia.russell70@icloud.com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Tia Russell</cp:lastModifiedBy>
  <cp:revision>5</cp:revision>
  <dcterms:created xsi:type="dcterms:W3CDTF">2013-01-27T09:14:16Z</dcterms:created>
  <dcterms:modified xsi:type="dcterms:W3CDTF">2026-03-01T17:58:45Z</dcterms:modified>
  <cp:category/>
</cp:coreProperties>
</file>