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Lato" panose="020F0502020204030203" pitchFamily="34" charset="0"/>
      <p:regular r:id="rId23"/>
      <p:bold r:id="rId24"/>
    </p:embeddedFont>
    <p:embeddedFont>
      <p:font typeface="Lato Bold" panose="020F0502020204030203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108" y="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icyv.com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s://www.facebook.com/people/Wine-Industry-Coalition-of-Yucaipa-Valley-WICYV/61587375338588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4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0"/>
            <a:ext cx="8991600" cy="6038850"/>
            <a:chOff x="0" y="0"/>
            <a:chExt cx="1008163" cy="6770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8163" cy="677092"/>
            </a:xfrm>
            <a:custGeom>
              <a:avLst/>
              <a:gdLst/>
              <a:ahLst/>
              <a:cxnLst/>
              <a:rect l="l" t="t" r="r" b="b"/>
              <a:pathLst>
                <a:path w="1008163" h="677092">
                  <a:moveTo>
                    <a:pt x="0" y="0"/>
                  </a:moveTo>
                  <a:lnTo>
                    <a:pt x="1008163" y="0"/>
                  </a:lnTo>
                  <a:lnTo>
                    <a:pt x="1008163" y="677092"/>
                  </a:lnTo>
                  <a:lnTo>
                    <a:pt x="0" y="677092"/>
                  </a:lnTo>
                  <a:close/>
                </a:path>
              </a:pathLst>
            </a:custGeom>
            <a:blipFill>
              <a:blip r:embed="rId2"/>
              <a:stretch>
                <a:fillRect l="-307" r="-3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750" y="6038850"/>
            <a:ext cx="7191375" cy="3581400"/>
            <a:chOff x="0" y="0"/>
            <a:chExt cx="1185479" cy="590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85479" cy="590384"/>
            </a:xfrm>
            <a:custGeom>
              <a:avLst/>
              <a:gdLst/>
              <a:ahLst/>
              <a:cxnLst/>
              <a:rect l="l" t="t" r="r" b="b"/>
              <a:pathLst>
                <a:path w="1185479" h="590384">
                  <a:moveTo>
                    <a:pt x="0" y="0"/>
                  </a:moveTo>
                  <a:lnTo>
                    <a:pt x="1185479" y="0"/>
                  </a:lnTo>
                  <a:lnTo>
                    <a:pt x="1185479" y="590384"/>
                  </a:lnTo>
                  <a:lnTo>
                    <a:pt x="0" y="590384"/>
                  </a:lnTo>
                  <a:close/>
                </a:path>
              </a:pathLst>
            </a:custGeom>
            <a:blipFill>
              <a:blip r:embed="rId3"/>
              <a:stretch>
                <a:fillRect l="-177" r="-1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73180" y="6830231"/>
            <a:ext cx="9862420" cy="1934344"/>
            <a:chOff x="0" y="-85725"/>
            <a:chExt cx="13149893" cy="2579124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13149893" cy="9259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6019"/>
                </a:lnSpc>
              </a:pPr>
              <a:r>
                <a:rPr lang="en-US" sz="4299" spc="-85" dirty="0">
                  <a:solidFill>
                    <a:srgbClr val="FEFFFB"/>
                  </a:solidFill>
                  <a:latin typeface="Lato"/>
                  <a:ea typeface="Lato"/>
                  <a:cs typeface="Lato"/>
                  <a:sym typeface="Lato"/>
                </a:rPr>
                <a:t>Wine Industry Coalition of Yucaipa Valley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41670"/>
              <a:ext cx="12541828" cy="1551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FEFFFB"/>
                  </a:solidFill>
                  <a:latin typeface="Lato"/>
                  <a:ea typeface="Lato"/>
                  <a:cs typeface="Lato"/>
                  <a:sym typeface="Lato"/>
                </a:rPr>
                <a:t>March 1, 2026</a:t>
              </a:r>
            </a:p>
            <a:p>
              <a:pPr marL="0" lvl="0" indent="0" algn="l">
                <a:lnSpc>
                  <a:spcPts val="475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FEFFFB"/>
                  </a:solidFill>
                  <a:latin typeface="Lato"/>
                  <a:ea typeface="Lato"/>
                  <a:cs typeface="Lato"/>
                  <a:sym typeface="Lato"/>
                </a:rPr>
                <a:t>1:00 pm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6750" y="857250"/>
            <a:ext cx="8324850" cy="407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</a:pPr>
            <a:r>
              <a:rPr lang="en-US" sz="10500">
                <a:solidFill>
                  <a:srgbClr val="FEFFFB"/>
                </a:solidFill>
                <a:latin typeface="Lato"/>
                <a:ea typeface="Lato"/>
                <a:cs typeface="Lato"/>
                <a:sym typeface="Lato"/>
              </a:rPr>
              <a:t>Voice of the Wine Industry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303" y="-516032"/>
            <a:ext cx="6949794" cy="69497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980" y="-8681610"/>
            <a:ext cx="18354980" cy="27549688"/>
          </a:xfrm>
          <a:custGeom>
            <a:avLst/>
            <a:gdLst/>
            <a:ahLst/>
            <a:cxnLst/>
            <a:rect l="l" t="t" r="r" b="b"/>
            <a:pathLst>
              <a:path w="18354980" h="27549688">
                <a:moveTo>
                  <a:pt x="0" y="0"/>
                </a:moveTo>
                <a:lnTo>
                  <a:pt x="18354980" y="0"/>
                </a:lnTo>
                <a:lnTo>
                  <a:pt x="18354980" y="27549688"/>
                </a:lnTo>
                <a:lnTo>
                  <a:pt x="0" y="27549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57205" y="3488048"/>
            <a:ext cx="17173589" cy="639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Cabernet Sauvignon</a:t>
            </a:r>
          </a:p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Zinfandel</a:t>
            </a:r>
          </a:p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Barbera</a:t>
            </a:r>
          </a:p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Grenache</a:t>
            </a:r>
          </a:p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Malbec</a:t>
            </a:r>
          </a:p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Syrah</a:t>
            </a:r>
          </a:p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Primitivo</a:t>
            </a:r>
          </a:p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Fiano</a:t>
            </a:r>
          </a:p>
          <a:p>
            <a:pPr marL="0" lvl="0" indent="0" algn="l">
              <a:lnSpc>
                <a:spcPts val="5600"/>
              </a:lnSpc>
            </a:pPr>
            <a:r>
              <a:rPr lang="en-US" sz="56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Mourvèdre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6750" y="828675"/>
            <a:ext cx="17173589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Most Common Varietals Planted in Yucaipa Valley AVA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B6A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blipFill>
              <a:blip r:embed="rId2"/>
              <a:stretch>
                <a:fillRect t="-65" b="-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66750" y="828675"/>
            <a:ext cx="6886575" cy="349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rPr>
              <a:t>Guest and Community Remarks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6750" y="7276728"/>
            <a:ext cx="5448300" cy="2343522"/>
            <a:chOff x="0" y="0"/>
            <a:chExt cx="7264400" cy="3124696"/>
          </a:xfrm>
        </p:grpSpPr>
        <p:sp>
          <p:nvSpPr>
            <p:cNvPr id="9" name="TextBox 9"/>
            <p:cNvSpPr txBox="1"/>
            <p:nvPr/>
          </p:nvSpPr>
          <p:spPr>
            <a:xfrm>
              <a:off x="0" y="1589478"/>
              <a:ext cx="72644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The Wine Industry Coalition of Yucaipa Valley fosters collaboration among all wine industry stakeholders.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264400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6A2A27"/>
                  </a:solidFill>
                  <a:latin typeface="Lato"/>
                  <a:ea typeface="Lato"/>
                  <a:cs typeface="Lato"/>
                  <a:sym typeface="Lato"/>
                </a:rPr>
                <a:t>Connecting the Wine Community in Yucaipa Valley for Success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934200"/>
            <a:chOff x="0" y="0"/>
            <a:chExt cx="1900985" cy="7207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0985" cy="720790"/>
            </a:xfrm>
            <a:custGeom>
              <a:avLst/>
              <a:gdLst/>
              <a:ahLst/>
              <a:cxnLst/>
              <a:rect l="l" t="t" r="r" b="b"/>
              <a:pathLst>
                <a:path w="1900985" h="720790">
                  <a:moveTo>
                    <a:pt x="0" y="0"/>
                  </a:moveTo>
                  <a:lnTo>
                    <a:pt x="1900985" y="0"/>
                  </a:lnTo>
                  <a:lnTo>
                    <a:pt x="1900985" y="720790"/>
                  </a:lnTo>
                  <a:lnTo>
                    <a:pt x="0" y="720790"/>
                  </a:lnTo>
                  <a:close/>
                </a:path>
              </a:pathLst>
            </a:custGeom>
            <a:blipFill>
              <a:blip r:embed="rId2"/>
              <a:stretch>
                <a:fillRect l="-387" r="-3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6750" y="7269163"/>
            <a:ext cx="17740187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rPr>
              <a:t>Seasonal Vineyard Education: Winter Pruning Presentation </a:t>
            </a:r>
          </a:p>
          <a:p>
            <a:pPr marL="0" lvl="0" indent="0" algn="l">
              <a:lnSpc>
                <a:spcPts val="6999"/>
              </a:lnSpc>
            </a:pPr>
            <a:r>
              <a:rPr lang="en-US" sz="6999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rPr>
              <a:t>By Tia Russell, Dave Wilson Nursery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6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934200"/>
            <a:chOff x="0" y="0"/>
            <a:chExt cx="1900985" cy="7207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0985" cy="720790"/>
            </a:xfrm>
            <a:custGeom>
              <a:avLst/>
              <a:gdLst/>
              <a:ahLst/>
              <a:cxnLst/>
              <a:rect l="l" t="t" r="r" b="b"/>
              <a:pathLst>
                <a:path w="1900985" h="720790">
                  <a:moveTo>
                    <a:pt x="0" y="0"/>
                  </a:moveTo>
                  <a:lnTo>
                    <a:pt x="1900985" y="0"/>
                  </a:lnTo>
                  <a:lnTo>
                    <a:pt x="1900985" y="720790"/>
                  </a:lnTo>
                  <a:lnTo>
                    <a:pt x="0" y="720790"/>
                  </a:lnTo>
                  <a:close/>
                </a:path>
              </a:pathLst>
            </a:custGeom>
            <a:blipFill>
              <a:blip r:embed="rId2"/>
              <a:stretch>
                <a:fillRect l="-387" r="-3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6750" y="7364413"/>
            <a:ext cx="17740187" cy="288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>
                <a:solidFill>
                  <a:srgbClr val="FEFFFB"/>
                </a:solidFill>
                <a:latin typeface="Lato"/>
                <a:ea typeface="Lato"/>
                <a:cs typeface="Lato"/>
                <a:sym typeface="Lato"/>
              </a:rPr>
              <a:t>Grower &amp; Resource Support </a:t>
            </a:r>
          </a:p>
          <a:p>
            <a:pPr marL="0" lvl="0" indent="0" algn="l">
              <a:lnSpc>
                <a:spcPts val="6999"/>
              </a:lnSpc>
            </a:pPr>
            <a:r>
              <a:rPr lang="en-US" sz="6999">
                <a:solidFill>
                  <a:srgbClr val="FEFFFB"/>
                </a:solidFill>
                <a:latin typeface="Lato"/>
                <a:ea typeface="Lato"/>
                <a:cs typeface="Lato"/>
                <a:sym typeface="Lato"/>
              </a:rPr>
              <a:t>Madison Santiago, Inland Empire Resource Conservation District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48150"/>
            <a:ext cx="8991600" cy="6038850"/>
            <a:chOff x="0" y="0"/>
            <a:chExt cx="1335860" cy="8971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5860" cy="897177"/>
            </a:xfrm>
            <a:custGeom>
              <a:avLst/>
              <a:gdLst/>
              <a:ahLst/>
              <a:cxnLst/>
              <a:rect l="l" t="t" r="r" b="b"/>
              <a:pathLst>
                <a:path w="1335860" h="897177">
                  <a:moveTo>
                    <a:pt x="0" y="0"/>
                  </a:moveTo>
                  <a:lnTo>
                    <a:pt x="1335860" y="0"/>
                  </a:lnTo>
                  <a:lnTo>
                    <a:pt x="1335860" y="897177"/>
                  </a:lnTo>
                  <a:lnTo>
                    <a:pt x="0" y="897177"/>
                  </a:lnTo>
                  <a:close/>
                </a:path>
              </a:pathLst>
            </a:custGeom>
            <a:blipFill>
              <a:blip r:embed="rId2"/>
              <a:stretch>
                <a:fillRect l="-23840" r="-238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409763" y="6282632"/>
            <a:ext cx="4289642" cy="2632768"/>
          </a:xfrm>
          <a:custGeom>
            <a:avLst/>
            <a:gdLst/>
            <a:ahLst/>
            <a:cxnLst/>
            <a:rect l="l" t="t" r="r" b="b"/>
            <a:pathLst>
              <a:path w="4289642" h="2632768">
                <a:moveTo>
                  <a:pt x="0" y="0"/>
                </a:moveTo>
                <a:lnTo>
                  <a:pt x="4289642" y="0"/>
                </a:lnTo>
                <a:lnTo>
                  <a:pt x="4289642" y="2632768"/>
                </a:lnTo>
                <a:lnTo>
                  <a:pt x="0" y="2632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01640" y="1304617"/>
            <a:ext cx="4905888" cy="2943533"/>
          </a:xfrm>
          <a:custGeom>
            <a:avLst/>
            <a:gdLst/>
            <a:ahLst/>
            <a:cxnLst/>
            <a:rect l="l" t="t" r="r" b="b"/>
            <a:pathLst>
              <a:path w="4905888" h="2943533">
                <a:moveTo>
                  <a:pt x="0" y="0"/>
                </a:moveTo>
                <a:lnTo>
                  <a:pt x="4905888" y="0"/>
                </a:lnTo>
                <a:lnTo>
                  <a:pt x="4905888" y="2943533"/>
                </a:lnTo>
                <a:lnTo>
                  <a:pt x="0" y="2943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66750" y="809625"/>
            <a:ext cx="8324850" cy="405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2"/>
              </a:lnSpc>
            </a:pPr>
            <a:r>
              <a:rPr lang="en-US" sz="7912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rPr>
              <a:t>Winemaker Perspective</a:t>
            </a:r>
          </a:p>
          <a:p>
            <a:pPr algn="l">
              <a:lnSpc>
                <a:spcPts val="7912"/>
              </a:lnSpc>
            </a:pPr>
            <a:endParaRPr lang="en-US" sz="7912">
              <a:solidFill>
                <a:srgbClr val="4B6A3B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>
              <a:lnSpc>
                <a:spcPts val="7912"/>
              </a:lnSpc>
            </a:pPr>
            <a:endParaRPr lang="en-US" sz="7912">
              <a:solidFill>
                <a:srgbClr val="4B6A3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118505" y="1729261"/>
            <a:ext cx="377205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spc="-89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rPr>
              <a:t>Garrett York, Hermann York Winery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118505" y="6560791"/>
            <a:ext cx="3712906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spc="-89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rPr>
              <a:t>Preston Todd, North Cork Vineyard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42557" y="0"/>
            <a:ext cx="11745443" cy="10287000"/>
            <a:chOff x="0" y="0"/>
            <a:chExt cx="309345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450" cy="2709333"/>
            </a:xfrm>
            <a:custGeom>
              <a:avLst/>
              <a:gdLst/>
              <a:ahLst/>
              <a:cxnLst/>
              <a:rect l="l" t="t" r="r" b="b"/>
              <a:pathLst>
                <a:path w="3093450" h="2709333">
                  <a:moveTo>
                    <a:pt x="0" y="0"/>
                  </a:moveTo>
                  <a:lnTo>
                    <a:pt x="3093450" y="0"/>
                  </a:lnTo>
                  <a:lnTo>
                    <a:pt x="309345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B6A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093450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52055" y="666750"/>
            <a:ext cx="10369195" cy="8953500"/>
            <a:chOff x="0" y="0"/>
            <a:chExt cx="123519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5196" cy="1066556"/>
            </a:xfrm>
            <a:custGeom>
              <a:avLst/>
              <a:gdLst/>
              <a:ahLst/>
              <a:cxnLst/>
              <a:rect l="l" t="t" r="r" b="b"/>
              <a:pathLst>
                <a:path w="1235196" h="1066556">
                  <a:moveTo>
                    <a:pt x="0" y="0"/>
                  </a:moveTo>
                  <a:lnTo>
                    <a:pt x="1235196" y="0"/>
                  </a:lnTo>
                  <a:lnTo>
                    <a:pt x="1235196" y="1066556"/>
                  </a:lnTo>
                  <a:lnTo>
                    <a:pt x="0" y="1066556"/>
                  </a:lnTo>
                  <a:close/>
                </a:path>
              </a:pathLst>
            </a:custGeom>
            <a:blipFill>
              <a:blip r:embed="rId2"/>
              <a:stretch>
                <a:fillRect l="-27346" r="-273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66750" y="828675"/>
            <a:ext cx="6886575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rPr>
              <a:t>Looking Ahead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02304" y="4286354"/>
            <a:ext cx="5448300" cy="3652892"/>
            <a:chOff x="0" y="0"/>
            <a:chExt cx="7264400" cy="4870523"/>
          </a:xfrm>
        </p:grpSpPr>
        <p:sp>
          <p:nvSpPr>
            <p:cNvPr id="9" name="TextBox 9"/>
            <p:cNvSpPr txBox="1"/>
            <p:nvPr/>
          </p:nvSpPr>
          <p:spPr>
            <a:xfrm>
              <a:off x="0" y="3227778"/>
              <a:ext cx="7264400" cy="1642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</a:pPr>
              <a:r>
                <a:rPr lang="en-US" sz="239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Bringing together growers, winemakers, distributors, hospitality, and suppliers to strengthen our local wine industry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7264400" cy="2857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639"/>
                </a:lnSpc>
              </a:pPr>
              <a:r>
                <a:rPr lang="en-US" sz="4699" spc="-93">
                  <a:solidFill>
                    <a:srgbClr val="6A2A27"/>
                  </a:solidFill>
                  <a:latin typeface="Lato"/>
                  <a:ea typeface="Lato"/>
                  <a:cs typeface="Lato"/>
                  <a:sym typeface="Lato"/>
                </a:rPr>
                <a:t>Introducing the Wine Industry Coalition of Yucaipa Valley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17376" y="8112550"/>
            <a:ext cx="3870624" cy="2037369"/>
          </a:xfrm>
          <a:custGeom>
            <a:avLst/>
            <a:gdLst/>
            <a:ahLst/>
            <a:cxnLst/>
            <a:rect l="l" t="t" r="r" b="b"/>
            <a:pathLst>
              <a:path w="3870624" h="2037369">
                <a:moveTo>
                  <a:pt x="0" y="0"/>
                </a:moveTo>
                <a:lnTo>
                  <a:pt x="3870624" y="0"/>
                </a:lnTo>
                <a:lnTo>
                  <a:pt x="3870624" y="2037369"/>
                </a:lnTo>
                <a:lnTo>
                  <a:pt x="0" y="20373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3031285"/>
            <a:chOff x="0" y="0"/>
            <a:chExt cx="4816593" cy="7983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798363"/>
            </a:xfrm>
            <a:custGeom>
              <a:avLst/>
              <a:gdLst/>
              <a:ahLst/>
              <a:cxnLst/>
              <a:rect l="l" t="t" r="r" b="b"/>
              <a:pathLst>
                <a:path w="4816592" h="798363">
                  <a:moveTo>
                    <a:pt x="0" y="0"/>
                  </a:moveTo>
                  <a:lnTo>
                    <a:pt x="4816592" y="0"/>
                  </a:lnTo>
                  <a:lnTo>
                    <a:pt x="4816592" y="798363"/>
                  </a:lnTo>
                  <a:lnTo>
                    <a:pt x="0" y="798363"/>
                  </a:lnTo>
                  <a:close/>
                </a:path>
              </a:pathLst>
            </a:custGeom>
            <a:solidFill>
              <a:srgbClr val="4B6A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855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772213" y="4423497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15683" y="-161925"/>
            <a:ext cx="17456634" cy="295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What is the Wine Industry Coalition of Yucaipa Valley?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549185"/>
            <a:ext cx="16230600" cy="145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5600" b="1">
                <a:solidFill>
                  <a:srgbClr val="123B2D"/>
                </a:solidFill>
                <a:latin typeface="Lato Bold"/>
                <a:ea typeface="Lato Bold"/>
                <a:cs typeface="Lato Bold"/>
                <a:sym typeface="Lato Bold"/>
              </a:rPr>
              <a:t>A regional coalition supporting the full Yucaipa Valley wine ecosystem.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666750"/>
            <a:ext cx="9763125" cy="2409825"/>
            <a:chOff x="0" y="0"/>
            <a:chExt cx="13017500" cy="3213100"/>
          </a:xfrm>
        </p:grpSpPr>
        <p:sp>
          <p:nvSpPr>
            <p:cNvPr id="3" name="TextBox 3"/>
            <p:cNvSpPr txBox="1"/>
            <p:nvPr/>
          </p:nvSpPr>
          <p:spPr>
            <a:xfrm>
              <a:off x="0" y="161925"/>
              <a:ext cx="13017500" cy="1666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00"/>
                </a:lnSpc>
              </a:pPr>
              <a:r>
                <a:rPr lang="en-US" sz="9000" b="1">
                  <a:solidFill>
                    <a:srgbClr val="4B6A3B"/>
                  </a:solidFill>
                  <a:latin typeface="Lato Bold"/>
                  <a:ea typeface="Lato Bold"/>
                  <a:cs typeface="Lato Bold"/>
                  <a:sym typeface="Lato Bold"/>
                </a:rPr>
                <a:t>At a Glance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159000"/>
              <a:ext cx="13017500" cy="1054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239"/>
                </a:lnSpc>
              </a:pPr>
              <a:r>
                <a:rPr lang="en-US" sz="5199" b="1" spc="-103">
                  <a:solidFill>
                    <a:srgbClr val="4B6A3B"/>
                  </a:solidFill>
                  <a:latin typeface="Lato Bold"/>
                  <a:ea typeface="Lato Bold"/>
                  <a:cs typeface="Lato Bold"/>
                  <a:sym typeface="Lato Bold"/>
                </a:rPr>
                <a:t>WICYV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08258" y="0"/>
            <a:ext cx="9479742" cy="10287000"/>
            <a:chOff x="0" y="0"/>
            <a:chExt cx="2496722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6722" cy="2709333"/>
            </a:xfrm>
            <a:custGeom>
              <a:avLst/>
              <a:gdLst/>
              <a:ahLst/>
              <a:cxnLst/>
              <a:rect l="l" t="t" r="r" b="b"/>
              <a:pathLst>
                <a:path w="2496722" h="2709333">
                  <a:moveTo>
                    <a:pt x="0" y="0"/>
                  </a:moveTo>
                  <a:lnTo>
                    <a:pt x="2496722" y="0"/>
                  </a:lnTo>
                  <a:lnTo>
                    <a:pt x="24967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B6A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496722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421579" y="1005201"/>
            <a:ext cx="8253099" cy="8253099"/>
          </a:xfrm>
          <a:custGeom>
            <a:avLst/>
            <a:gdLst/>
            <a:ahLst/>
            <a:cxnLst/>
            <a:rect l="l" t="t" r="r" b="b"/>
            <a:pathLst>
              <a:path w="8253099" h="8253099">
                <a:moveTo>
                  <a:pt x="0" y="0"/>
                </a:moveTo>
                <a:lnTo>
                  <a:pt x="8253100" y="0"/>
                </a:lnTo>
                <a:lnTo>
                  <a:pt x="8253100" y="8253099"/>
                </a:lnTo>
                <a:lnTo>
                  <a:pt x="0" y="8253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484045" y="3541488"/>
            <a:ext cx="4004504" cy="2668001"/>
          </a:xfrm>
          <a:custGeom>
            <a:avLst/>
            <a:gdLst/>
            <a:ahLst/>
            <a:cxnLst/>
            <a:rect l="l" t="t" r="r" b="b"/>
            <a:pathLst>
              <a:path w="4004504" h="2668001">
                <a:moveTo>
                  <a:pt x="0" y="0"/>
                </a:moveTo>
                <a:lnTo>
                  <a:pt x="4004505" y="0"/>
                </a:lnTo>
                <a:lnTo>
                  <a:pt x="4004505" y="2668001"/>
                </a:lnTo>
                <a:lnTo>
                  <a:pt x="0" y="2668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484045" y="5667241"/>
            <a:ext cx="4004504" cy="2668001"/>
          </a:xfrm>
          <a:custGeom>
            <a:avLst/>
            <a:gdLst/>
            <a:ahLst/>
            <a:cxnLst/>
            <a:rect l="l" t="t" r="r" b="b"/>
            <a:pathLst>
              <a:path w="4004504" h="2668001">
                <a:moveTo>
                  <a:pt x="0" y="0"/>
                </a:moveTo>
                <a:lnTo>
                  <a:pt x="4004505" y="0"/>
                </a:lnTo>
                <a:lnTo>
                  <a:pt x="4004505" y="2668001"/>
                </a:lnTo>
                <a:lnTo>
                  <a:pt x="0" y="2668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84045" y="7769684"/>
            <a:ext cx="4036719" cy="2689464"/>
          </a:xfrm>
          <a:custGeom>
            <a:avLst/>
            <a:gdLst/>
            <a:ahLst/>
            <a:cxnLst/>
            <a:rect l="l" t="t" r="r" b="b"/>
            <a:pathLst>
              <a:path w="4036719" h="2689464">
                <a:moveTo>
                  <a:pt x="0" y="0"/>
                </a:moveTo>
                <a:lnTo>
                  <a:pt x="4036719" y="0"/>
                </a:lnTo>
                <a:lnTo>
                  <a:pt x="4036719" y="2689464"/>
                </a:lnTo>
                <a:lnTo>
                  <a:pt x="0" y="26894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862798" y="3780842"/>
            <a:ext cx="3157001" cy="509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315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CONNECT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62799" y="5906594"/>
            <a:ext cx="221634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315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REPRESENT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62799" y="8032347"/>
            <a:ext cx="3478334" cy="509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315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STRENGTHEN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62799" y="4366719"/>
            <a:ext cx="6126510" cy="139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 a shared table for collaboration across the Yucaipa Valley wine ecosystem, bringing together growers, producers, hospitality partners, and local stakeholders.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62799" y="6493334"/>
            <a:ext cx="5501000" cy="139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Support a cohesive regional identity by aligning voices, priorities, and perspectives that reflect the collective interests of the valley’s wine community.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62799" y="8619087"/>
            <a:ext cx="5501000" cy="104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Build long-term resilience through coordination, shared knowledge, and efforts that strengthen the visibility and viability of the region.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580" y="2759747"/>
            <a:ext cx="2906700" cy="1936589"/>
          </a:xfrm>
          <a:custGeom>
            <a:avLst/>
            <a:gdLst/>
            <a:ahLst/>
            <a:cxnLst/>
            <a:rect l="l" t="t" r="r" b="b"/>
            <a:pathLst>
              <a:path w="2906700" h="1936589">
                <a:moveTo>
                  <a:pt x="0" y="0"/>
                </a:moveTo>
                <a:lnTo>
                  <a:pt x="2906700" y="0"/>
                </a:lnTo>
                <a:lnTo>
                  <a:pt x="2906700" y="1936589"/>
                </a:lnTo>
                <a:lnTo>
                  <a:pt x="0" y="193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11923" y="2759747"/>
            <a:ext cx="3015838" cy="2009302"/>
          </a:xfrm>
          <a:custGeom>
            <a:avLst/>
            <a:gdLst/>
            <a:ahLst/>
            <a:cxnLst/>
            <a:rect l="l" t="t" r="r" b="b"/>
            <a:pathLst>
              <a:path w="3015838" h="2009302">
                <a:moveTo>
                  <a:pt x="0" y="0"/>
                </a:moveTo>
                <a:lnTo>
                  <a:pt x="3015838" y="0"/>
                </a:lnTo>
                <a:lnTo>
                  <a:pt x="3015838" y="2009302"/>
                </a:lnTo>
                <a:lnTo>
                  <a:pt x="0" y="2009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107558" y="3225614"/>
            <a:ext cx="6884042" cy="5033112"/>
            <a:chOff x="0" y="0"/>
            <a:chExt cx="9178722" cy="6710816"/>
          </a:xfrm>
        </p:grpSpPr>
        <p:sp>
          <p:nvSpPr>
            <p:cNvPr id="5" name="TextBox 5"/>
            <p:cNvSpPr txBox="1"/>
            <p:nvPr/>
          </p:nvSpPr>
          <p:spPr>
            <a:xfrm>
              <a:off x="0" y="795367"/>
              <a:ext cx="9178722" cy="5915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2799" spc="-6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Strengthen the long-term viability and visibility of the Yucaipa Valley wine region.</a:t>
              </a:r>
            </a:p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en-US" sz="2799" spc="-6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Provide a platform for shared problem-solving</a:t>
              </a:r>
            </a:p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en-US" sz="2799" spc="-6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 Support coordinated regional efforts</a:t>
              </a:r>
            </a:p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en-US" sz="2799" spc="-6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 Build conditions for responsible, sustainable growth</a:t>
              </a:r>
            </a:p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en-US" sz="2799" spc="-6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 Strengthen the region — everyone together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9178722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319"/>
                </a:lnSpc>
              </a:pPr>
              <a:r>
                <a:rPr lang="en-US" sz="3599" spc="-71">
                  <a:solidFill>
                    <a:srgbClr val="6A2A27"/>
                  </a:solidFill>
                  <a:latin typeface="Lato"/>
                  <a:ea typeface="Lato"/>
                  <a:cs typeface="Lato"/>
                  <a:sym typeface="Lato"/>
                </a:rPr>
                <a:t>Purpose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734675" y="3225614"/>
            <a:ext cx="6886575" cy="5402682"/>
            <a:chOff x="0" y="0"/>
            <a:chExt cx="9182100" cy="7203576"/>
          </a:xfrm>
        </p:grpSpPr>
        <p:sp>
          <p:nvSpPr>
            <p:cNvPr id="8" name="TextBox 8"/>
            <p:cNvSpPr txBox="1"/>
            <p:nvPr/>
          </p:nvSpPr>
          <p:spPr>
            <a:xfrm>
              <a:off x="0" y="795367"/>
              <a:ext cx="9182100" cy="6408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279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An ecosystem-based view of wine in the Yucaipa Valley.</a:t>
              </a:r>
            </a:p>
            <a:p>
              <a:pPr marL="0" lvl="0" indent="0" algn="l">
                <a:lnSpc>
                  <a:spcPts val="1260"/>
                </a:lnSpc>
              </a:pPr>
              <a:endParaRPr lang="en-US" sz="2799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>
                <a:lnSpc>
                  <a:spcPts val="3919"/>
                </a:lnSpc>
              </a:pPr>
              <a:r>
                <a:rPr lang="en-US" sz="279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Wine is influenced by:</a:t>
              </a:r>
            </a:p>
            <a:p>
              <a:pPr marL="0" lvl="0" indent="0" algn="l">
                <a:lnSpc>
                  <a:spcPts val="3919"/>
                </a:lnSpc>
              </a:pPr>
              <a:r>
                <a:rPr lang="en-US" sz="279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 • Land • Water • Climate • Labor • Infrastructure </a:t>
              </a:r>
            </a:p>
            <a:p>
              <a:pPr marL="0" lvl="0" indent="0" algn="l">
                <a:lnSpc>
                  <a:spcPts val="3919"/>
                </a:lnSpc>
              </a:pPr>
              <a:r>
                <a:rPr lang="en-US" sz="279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• Hospitality • Community</a:t>
              </a:r>
            </a:p>
            <a:p>
              <a:pPr marL="0" lvl="0" indent="0" algn="l">
                <a:lnSpc>
                  <a:spcPts val="2520"/>
                </a:lnSpc>
              </a:pPr>
              <a:endParaRPr lang="en-US" sz="2799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>
                <a:lnSpc>
                  <a:spcPts val="3919"/>
                </a:lnSpc>
              </a:pPr>
              <a:r>
                <a:rPr lang="en-US" sz="2799">
                  <a:solidFill>
                    <a:srgbClr val="4B6A3B"/>
                  </a:solidFill>
                  <a:latin typeface="Lato"/>
                  <a:ea typeface="Lato"/>
                  <a:cs typeface="Lato"/>
                  <a:sym typeface="Lato"/>
                </a:rPr>
                <a:t>We bring these voices into the same conversation.</a:t>
              </a:r>
            </a:p>
            <a:p>
              <a:pPr marL="0" lvl="0" indent="0" algn="l">
                <a:lnSpc>
                  <a:spcPts val="3079"/>
                </a:lnSpc>
              </a:pPr>
              <a:endParaRPr lang="en-US" sz="2799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9182100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319"/>
                </a:lnSpc>
              </a:pPr>
              <a:r>
                <a:rPr lang="en-US" sz="3599" spc="-71">
                  <a:solidFill>
                    <a:srgbClr val="6A2A27"/>
                  </a:solidFill>
                  <a:latin typeface="Lato"/>
                  <a:ea typeface="Lato"/>
                  <a:cs typeface="Lato"/>
                  <a:sym typeface="Lato"/>
                </a:rPr>
                <a:t>Approach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66750" y="828675"/>
            <a:ext cx="15516225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rPr>
              <a:t>Purpose and Approach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94089" y="8991600"/>
            <a:ext cx="8699821" cy="466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spc="-6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Strong Region Benefits Everyone Within It.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17376" y="8249631"/>
            <a:ext cx="3870624" cy="2037369"/>
          </a:xfrm>
          <a:custGeom>
            <a:avLst/>
            <a:gdLst/>
            <a:ahLst/>
            <a:cxnLst/>
            <a:rect l="l" t="t" r="r" b="b"/>
            <a:pathLst>
              <a:path w="3870624" h="2037369">
                <a:moveTo>
                  <a:pt x="0" y="0"/>
                </a:moveTo>
                <a:lnTo>
                  <a:pt x="3870624" y="0"/>
                </a:lnTo>
                <a:lnTo>
                  <a:pt x="3870624" y="2037369"/>
                </a:lnTo>
                <a:lnTo>
                  <a:pt x="0" y="20373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699509"/>
            <a:chOff x="0" y="0"/>
            <a:chExt cx="4816593" cy="4476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47607"/>
            </a:xfrm>
            <a:custGeom>
              <a:avLst/>
              <a:gdLst/>
              <a:ahLst/>
              <a:cxnLst/>
              <a:rect l="l" t="t" r="r" b="b"/>
              <a:pathLst>
                <a:path w="4816592" h="447607">
                  <a:moveTo>
                    <a:pt x="0" y="0"/>
                  </a:moveTo>
                  <a:lnTo>
                    <a:pt x="4816592" y="0"/>
                  </a:lnTo>
                  <a:lnTo>
                    <a:pt x="4816592" y="447607"/>
                  </a:lnTo>
                  <a:lnTo>
                    <a:pt x="0" y="447607"/>
                  </a:lnTo>
                  <a:close/>
                </a:path>
              </a:pathLst>
            </a:custGeom>
            <a:solidFill>
              <a:srgbClr val="4B6A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047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33636" y="3973550"/>
            <a:ext cx="3126628" cy="3126628"/>
          </a:xfrm>
          <a:custGeom>
            <a:avLst/>
            <a:gdLst/>
            <a:ahLst/>
            <a:cxnLst/>
            <a:rect l="l" t="t" r="r" b="b"/>
            <a:pathLst>
              <a:path w="3126628" h="3126628">
                <a:moveTo>
                  <a:pt x="0" y="0"/>
                </a:moveTo>
                <a:lnTo>
                  <a:pt x="3126628" y="0"/>
                </a:lnTo>
                <a:lnTo>
                  <a:pt x="3126628" y="3126628"/>
                </a:lnTo>
                <a:lnTo>
                  <a:pt x="0" y="3126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79197" y="3973550"/>
            <a:ext cx="3126628" cy="3126628"/>
          </a:xfrm>
          <a:custGeom>
            <a:avLst/>
            <a:gdLst/>
            <a:ahLst/>
            <a:cxnLst/>
            <a:rect l="l" t="t" r="r" b="b"/>
            <a:pathLst>
              <a:path w="3126628" h="3126628">
                <a:moveTo>
                  <a:pt x="0" y="0"/>
                </a:moveTo>
                <a:lnTo>
                  <a:pt x="3126628" y="0"/>
                </a:lnTo>
                <a:lnTo>
                  <a:pt x="3126628" y="3126628"/>
                </a:lnTo>
                <a:lnTo>
                  <a:pt x="0" y="3126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24758" y="3973550"/>
            <a:ext cx="3126628" cy="3126628"/>
          </a:xfrm>
          <a:custGeom>
            <a:avLst/>
            <a:gdLst/>
            <a:ahLst/>
            <a:cxnLst/>
            <a:rect l="l" t="t" r="r" b="b"/>
            <a:pathLst>
              <a:path w="3126628" h="3126628">
                <a:moveTo>
                  <a:pt x="0" y="0"/>
                </a:moveTo>
                <a:lnTo>
                  <a:pt x="3126628" y="0"/>
                </a:lnTo>
                <a:lnTo>
                  <a:pt x="3126628" y="3126628"/>
                </a:lnTo>
                <a:lnTo>
                  <a:pt x="0" y="31266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265836" y="3973550"/>
            <a:ext cx="3126628" cy="3126628"/>
          </a:xfrm>
          <a:custGeom>
            <a:avLst/>
            <a:gdLst/>
            <a:ahLst/>
            <a:cxnLst/>
            <a:rect l="l" t="t" r="r" b="b"/>
            <a:pathLst>
              <a:path w="3126628" h="3126628">
                <a:moveTo>
                  <a:pt x="0" y="0"/>
                </a:moveTo>
                <a:lnTo>
                  <a:pt x="3126628" y="0"/>
                </a:lnTo>
                <a:lnTo>
                  <a:pt x="3126628" y="3126628"/>
                </a:lnTo>
                <a:lnTo>
                  <a:pt x="0" y="3126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15683" y="43304"/>
            <a:ext cx="17456634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Meet the Board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6355" y="1951858"/>
            <a:ext cx="17755290" cy="1202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  <a:spcBef>
                <a:spcPct val="0"/>
              </a:spcBef>
            </a:pPr>
            <a:r>
              <a:rPr lang="en-US" sz="3100" b="1">
                <a:solidFill>
                  <a:srgbClr val="123B2D"/>
                </a:solidFill>
                <a:latin typeface="Lato Bold"/>
                <a:ea typeface="Lato Bold"/>
                <a:cs typeface="Lato Bold"/>
                <a:sym typeface="Lato Bold"/>
              </a:rPr>
              <a:t>WICYV’s leadership approach is rooted in coordination, trust, and practical engagement. Rather than acting as a regulatory or marketing body, the coalition serves as a convening platform—bringing together voices that shape the region and creating space for shared problem-solving and alignment.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3199" y="7207040"/>
            <a:ext cx="1955840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Cesar Roldan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President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65268" y="7207040"/>
            <a:ext cx="2554486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Donna Snodgrass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Vice President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56574" y="7243053"/>
            <a:ext cx="2862995" cy="905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Ray Snodgrass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Treasurer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78900" y="7243053"/>
            <a:ext cx="2100501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Anita Matlock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Secretary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4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0"/>
            <a:ext cx="8991600" cy="6038850"/>
            <a:chOff x="0" y="0"/>
            <a:chExt cx="1008163" cy="6770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8163" cy="677092"/>
            </a:xfrm>
            <a:custGeom>
              <a:avLst/>
              <a:gdLst/>
              <a:ahLst/>
              <a:cxnLst/>
              <a:rect l="l" t="t" r="r" b="b"/>
              <a:pathLst>
                <a:path w="1008163" h="677092">
                  <a:moveTo>
                    <a:pt x="0" y="0"/>
                  </a:moveTo>
                  <a:lnTo>
                    <a:pt x="1008163" y="0"/>
                  </a:lnTo>
                  <a:lnTo>
                    <a:pt x="1008163" y="677092"/>
                  </a:lnTo>
                  <a:lnTo>
                    <a:pt x="0" y="677092"/>
                  </a:lnTo>
                  <a:close/>
                </a:path>
              </a:pathLst>
            </a:custGeom>
            <a:blipFill>
              <a:blip r:embed="rId2"/>
              <a:stretch>
                <a:fillRect l="-307" r="-3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750" y="6038850"/>
            <a:ext cx="7191375" cy="3581400"/>
            <a:chOff x="0" y="0"/>
            <a:chExt cx="1185479" cy="590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85479" cy="590384"/>
            </a:xfrm>
            <a:custGeom>
              <a:avLst/>
              <a:gdLst/>
              <a:ahLst/>
              <a:cxnLst/>
              <a:rect l="l" t="t" r="r" b="b"/>
              <a:pathLst>
                <a:path w="1185479" h="590384">
                  <a:moveTo>
                    <a:pt x="0" y="0"/>
                  </a:moveTo>
                  <a:lnTo>
                    <a:pt x="1185479" y="0"/>
                  </a:lnTo>
                  <a:lnTo>
                    <a:pt x="1185479" y="590384"/>
                  </a:lnTo>
                  <a:lnTo>
                    <a:pt x="0" y="590384"/>
                  </a:lnTo>
                  <a:close/>
                </a:path>
              </a:pathLst>
            </a:custGeom>
            <a:blipFill>
              <a:blip r:embed="rId3"/>
              <a:stretch>
                <a:fillRect l="-177" r="-1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73180" y="6830231"/>
            <a:ext cx="10014820" cy="1934344"/>
            <a:chOff x="0" y="-85725"/>
            <a:chExt cx="13353093" cy="2579124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13353093" cy="9259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6019"/>
                </a:lnSpc>
              </a:pPr>
              <a:r>
                <a:rPr lang="en-US" sz="4299" spc="-85" dirty="0">
                  <a:solidFill>
                    <a:srgbClr val="FEFFFB"/>
                  </a:solidFill>
                  <a:latin typeface="Lato"/>
                  <a:ea typeface="Lato"/>
                  <a:cs typeface="Lato"/>
                  <a:sym typeface="Lato"/>
                </a:rPr>
                <a:t>Wine Industry Coalition of Yucaipa Valley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41670"/>
              <a:ext cx="12541828" cy="1551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FEFFFB"/>
                  </a:solidFill>
                  <a:latin typeface="Lato"/>
                  <a:ea typeface="Lato"/>
                  <a:cs typeface="Lato"/>
                  <a:sym typeface="Lato"/>
                </a:rPr>
                <a:t>March 1, 2026</a:t>
              </a:r>
            </a:p>
            <a:p>
              <a:pPr marL="0" lvl="0" indent="0" algn="l">
                <a:lnSpc>
                  <a:spcPts val="475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FEFFFB"/>
                  </a:solidFill>
                  <a:latin typeface="Lato"/>
                  <a:ea typeface="Lato"/>
                  <a:cs typeface="Lato"/>
                  <a:sym typeface="Lato"/>
                </a:rPr>
                <a:t>1:00 pm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6750" y="857250"/>
            <a:ext cx="8324850" cy="407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</a:pPr>
            <a:r>
              <a:rPr lang="en-US" sz="10500">
                <a:solidFill>
                  <a:srgbClr val="FEFFFB"/>
                </a:solidFill>
                <a:latin typeface="Lato"/>
                <a:ea typeface="Lato"/>
                <a:cs typeface="Lato"/>
                <a:sym typeface="Lato"/>
              </a:rPr>
              <a:t>Voice of the Wine Industry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750" y="828675"/>
            <a:ext cx="1659255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 b="1">
                <a:solidFill>
                  <a:srgbClr val="4B6A3B"/>
                </a:solidFill>
                <a:latin typeface="Lato Bold"/>
                <a:ea typeface="Lato Bold"/>
                <a:cs typeface="Lato Bold"/>
                <a:sym typeface="Lato Bold"/>
              </a:rPr>
              <a:t>Why Become a Member?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99263" y="2328890"/>
            <a:ext cx="16831537" cy="694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AutoNum type="arabicPeriod"/>
            </a:pPr>
            <a:r>
              <a:rPr lang="en-US" sz="300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Regional Visibility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Be publicly listed in the Yucaipa Valley wine directory and regional wine map — positioning your organization within the broader ecosystem.</a:t>
            </a:r>
          </a:p>
          <a:p>
            <a:pPr marL="647700" lvl="1" indent="-323850" algn="l">
              <a:lnSpc>
                <a:spcPts val="4200"/>
              </a:lnSpc>
              <a:buAutoNum type="arabicPeriod"/>
            </a:pPr>
            <a:r>
              <a:rPr lang="en-US" sz="300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Coordinated Influence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Participate in aligned regional efforts that strengthen the identity and direction of the valley.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AutoNum type="arabicPeriod"/>
            </a:pPr>
            <a:r>
              <a:rPr lang="en-US" sz="300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Industry Access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Gain access to members-only updates, shared documents, and collaborative discussions.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AutoNum type="arabicPeriod"/>
            </a:pPr>
            <a:r>
              <a:rPr lang="en-US" sz="300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Meaningful Collaboration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Engage in events, working sessions, and initiatives that individual businesses may not pursue alone.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AutoNum type="arabicPeriod"/>
            </a:pPr>
            <a:r>
              <a:rPr lang="en-US" sz="3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000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Stewardship &amp; Long-Term Growth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Support a coordinated regional approach that strengthens the viability of wine in Yucaipa Valley.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6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666750"/>
            <a:ext cx="8324850" cy="8953500"/>
            <a:chOff x="0" y="0"/>
            <a:chExt cx="1060273" cy="1140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0273" cy="1140339"/>
            </a:xfrm>
            <a:custGeom>
              <a:avLst/>
              <a:gdLst/>
              <a:ahLst/>
              <a:cxnLst/>
              <a:rect l="l" t="t" r="r" b="b"/>
              <a:pathLst>
                <a:path w="1060273" h="1140339">
                  <a:moveTo>
                    <a:pt x="0" y="0"/>
                  </a:moveTo>
                  <a:lnTo>
                    <a:pt x="1060273" y="0"/>
                  </a:lnTo>
                  <a:lnTo>
                    <a:pt x="1060273" y="1140339"/>
                  </a:lnTo>
                  <a:lnTo>
                    <a:pt x="0" y="1140339"/>
                  </a:lnTo>
                  <a:close/>
                </a:path>
              </a:pathLst>
            </a:custGeom>
            <a:blipFill>
              <a:blip r:embed="rId2"/>
              <a:stretch>
                <a:fillRect l="-280" r="-2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734675" y="3577722"/>
            <a:ext cx="6886575" cy="4920613"/>
            <a:chOff x="0" y="-57150"/>
            <a:chExt cx="9182100" cy="6560817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50"/>
              <a:ext cx="9182100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59"/>
                </a:lnSpc>
                <a:spcBef>
                  <a:spcPct val="0"/>
                </a:spcBef>
              </a:pPr>
              <a:r>
                <a:rPr lang="en-US" sz="2899" u="none" strike="noStrike">
                  <a:solidFill>
                    <a:srgbClr val="FEFFFB"/>
                  </a:solidFill>
                  <a:latin typeface="Lato"/>
                  <a:ea typeface="Lato"/>
                  <a:cs typeface="Lato"/>
                  <a:sym typeface="Lato"/>
                </a:rPr>
                <a:t>Email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87096"/>
              <a:ext cx="9182100" cy="63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19"/>
                </a:lnSpc>
                <a:spcBef>
                  <a:spcPct val="0"/>
                </a:spcBef>
              </a:pPr>
              <a:r>
                <a:rPr lang="en-US" sz="3099" spc="-61">
                  <a:solidFill>
                    <a:srgbClr val="FEFFFB"/>
                  </a:solidFill>
                  <a:latin typeface="Lato"/>
                  <a:ea typeface="Lato"/>
                  <a:cs typeface="Lato"/>
                  <a:sym typeface="Lato"/>
                </a:rPr>
                <a:t>wicyucaipavalley@gmail.com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52158"/>
              <a:ext cx="9182100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59"/>
                </a:lnSpc>
                <a:spcBef>
                  <a:spcPct val="0"/>
                </a:spcBef>
              </a:pPr>
              <a:r>
                <a:rPr lang="en-US" sz="2899">
                  <a:solidFill>
                    <a:srgbClr val="FEFFFB"/>
                  </a:solidFill>
                  <a:latin typeface="Lato"/>
                  <a:ea typeface="Lato"/>
                  <a:cs typeface="Lato"/>
                  <a:sym typeface="Lato"/>
                </a:rPr>
                <a:t>Website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696404"/>
              <a:ext cx="9182100" cy="63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19"/>
                </a:lnSpc>
                <a:spcBef>
                  <a:spcPct val="0"/>
                </a:spcBef>
              </a:pPr>
              <a:r>
                <a:rPr lang="en-US" sz="3099" u="sng" spc="-61" dirty="0">
                  <a:solidFill>
                    <a:schemeClr val="bg1"/>
                  </a:solidFill>
                  <a:latin typeface="Lato"/>
                  <a:ea typeface="Lato"/>
                  <a:cs typeface="Lato"/>
                  <a:sym typeface="Lato"/>
                  <a:hlinkClick r:id="rId3" tooltip="https://wicyv.com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https://wicyv.com/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761465"/>
              <a:ext cx="9182100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59"/>
                </a:lnSpc>
              </a:pPr>
              <a:r>
                <a:rPr lang="en-US" sz="2899">
                  <a:solidFill>
                    <a:srgbClr val="FEFFFB"/>
                  </a:solidFill>
                  <a:latin typeface="Lato"/>
                  <a:ea typeface="Lato"/>
                  <a:cs typeface="Lato"/>
                  <a:sym typeface="Lato"/>
                </a:rPr>
                <a:t>Facebook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605711"/>
              <a:ext cx="9182100" cy="1897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19"/>
                </a:lnSpc>
              </a:pPr>
              <a:r>
                <a:rPr lang="en-US" sz="3099" u="sng" spc="-61" dirty="0">
                  <a:solidFill>
                    <a:schemeClr val="bg1"/>
                  </a:solidFill>
                  <a:latin typeface="Lato"/>
                  <a:ea typeface="Lato"/>
                  <a:cs typeface="Lato"/>
                  <a:sym typeface="Lato"/>
                  <a:hlinkClick r:id="rId4" tooltip="https://www.facebook.com/people/Wine-Industry-Coalition-of-Yucaipa-Valley-WICYV/61587375338588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https://www.facebook.com/people/Wine-Industry-Coalition-of-Yucaipa-Valley-WICYV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734675" y="828675"/>
            <a:ext cx="6886575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FEFFFB"/>
                </a:solidFill>
                <a:latin typeface="Lato"/>
                <a:ea typeface="Lato"/>
                <a:cs typeface="Lato"/>
                <a:sym typeface="Lato"/>
              </a:rPr>
              <a:t>Join the Coalition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373" y="1342916"/>
            <a:ext cx="6973602" cy="69736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B6A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blipFill>
              <a:blip r:embed="rId2"/>
              <a:stretch>
                <a:fillRect t="-65" b="-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66750" y="828675"/>
            <a:ext cx="6886575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4B6A3B"/>
                </a:solidFill>
                <a:latin typeface="Lato"/>
                <a:ea typeface="Lato"/>
                <a:cs typeface="Lato"/>
                <a:sym typeface="Lato"/>
              </a:rPr>
              <a:t>Event Overview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596" y="3572256"/>
            <a:ext cx="7434729" cy="617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spc="-54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 Welcome &amp; Coalition Introduction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spc="-54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 Guest &amp; Community Remarks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spc="-54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 Seasonal Vineyard Education: Winter Pruning Presentation </a:t>
            </a:r>
          </a:p>
          <a:p>
            <a:pPr marL="1165863" lvl="2" indent="-388621" algn="l">
              <a:lnSpc>
                <a:spcPts val="3780"/>
              </a:lnSpc>
              <a:buFont typeface="Arial"/>
              <a:buChar char="⚬"/>
            </a:pPr>
            <a:r>
              <a:rPr lang="en-US" sz="2700" spc="-54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Tia Russell, Dave Wilson Nursery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spc="-54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Grower &amp; Resource Support Programs</a:t>
            </a:r>
          </a:p>
          <a:p>
            <a:pPr marL="1165863" lvl="2" indent="-388621" algn="l">
              <a:lnSpc>
                <a:spcPts val="3780"/>
              </a:lnSpc>
              <a:buFont typeface="Arial"/>
              <a:buChar char="⚬"/>
            </a:pPr>
            <a:r>
              <a:rPr lang="en-US" sz="2700" spc="-54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Madison Santiago, Inland Empire Resource Conservation District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spc="-54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Winemaker Perspective</a:t>
            </a:r>
          </a:p>
          <a:p>
            <a:pPr marL="1165863" lvl="2" indent="-388621" algn="l">
              <a:lnSpc>
                <a:spcPts val="3780"/>
              </a:lnSpc>
              <a:buFont typeface="Arial"/>
              <a:buChar char="⚬"/>
            </a:pPr>
            <a:r>
              <a:rPr lang="en-US" sz="2700" spc="-54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 Garrett York, Hermann York Winery</a:t>
            </a:r>
          </a:p>
          <a:p>
            <a:pPr marL="1165863" lvl="2" indent="-388621" algn="l">
              <a:lnSpc>
                <a:spcPts val="3780"/>
              </a:lnSpc>
              <a:buFont typeface="Arial"/>
              <a:buChar char="⚬"/>
            </a:pPr>
            <a:r>
              <a:rPr lang="en-US" sz="2700" spc="-54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Preston Todd, North Cork Vineyard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spc="-54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Looking Ahead: Building Yucaipa Wine Country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spc="-54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Community Q&amp;A &amp; Discussion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B3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A2A2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blipFill>
              <a:blip r:embed="rId2"/>
              <a:stretch>
                <a:fillRect t="-65" b="-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66750" y="828675"/>
            <a:ext cx="6886575" cy="349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6A2A27"/>
                </a:solidFill>
                <a:latin typeface="Lato"/>
                <a:ea typeface="Lato"/>
                <a:cs typeface="Lato"/>
                <a:sym typeface="Lato"/>
              </a:rPr>
              <a:t>Welcome &amp; Coalition Overview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6750" y="7210053"/>
            <a:ext cx="5448300" cy="2410197"/>
            <a:chOff x="0" y="0"/>
            <a:chExt cx="7264400" cy="3213596"/>
          </a:xfrm>
        </p:grpSpPr>
        <p:sp>
          <p:nvSpPr>
            <p:cNvPr id="9" name="TextBox 9"/>
            <p:cNvSpPr txBox="1"/>
            <p:nvPr/>
          </p:nvSpPr>
          <p:spPr>
            <a:xfrm>
              <a:off x="0" y="2199078"/>
              <a:ext cx="72644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6A2A27"/>
                  </a:solidFill>
                  <a:latin typeface="Lato"/>
                  <a:ea typeface="Lato"/>
                  <a:cs typeface="Lato"/>
                  <a:sym typeface="Lato"/>
                </a:rPr>
                <a:t>The coalition creates alignment across the interconnected local wine ecosystem.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264400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6A2A27"/>
                  </a:solidFill>
                  <a:latin typeface="Lato"/>
                  <a:ea typeface="Lato"/>
                  <a:cs typeface="Lato"/>
                  <a:sym typeface="Lato"/>
                </a:rPr>
                <a:t>Connecting the entire wine community of Yucaipa Valley together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6750" y="828675"/>
            <a:ext cx="17173589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How many growers are shaping the Yucaipa Valley AVA?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6750" y="828675"/>
            <a:ext cx="17173589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How many growers are shaping the Yucaipa Valley AVA?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7205" y="4909508"/>
            <a:ext cx="17173589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58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0" y="0"/>
            <a:ext cx="20574000" cy="10287000"/>
          </a:xfrm>
          <a:custGeom>
            <a:avLst/>
            <a:gdLst/>
            <a:ahLst/>
            <a:cxnLst/>
            <a:rect l="l" t="t" r="r" b="b"/>
            <a:pathLst>
              <a:path w="20574000" h="10287000">
                <a:moveTo>
                  <a:pt x="0" y="0"/>
                </a:moveTo>
                <a:lnTo>
                  <a:pt x="20574000" y="0"/>
                </a:lnTo>
                <a:lnTo>
                  <a:pt x="2057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6750" y="828675"/>
            <a:ext cx="17173589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How Many Vines Are Planted Across the Yucaipa AVA?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0" y="0"/>
            <a:ext cx="20574000" cy="10287000"/>
          </a:xfrm>
          <a:custGeom>
            <a:avLst/>
            <a:gdLst/>
            <a:ahLst/>
            <a:cxnLst/>
            <a:rect l="l" t="t" r="r" b="b"/>
            <a:pathLst>
              <a:path w="20574000" h="10287000">
                <a:moveTo>
                  <a:pt x="0" y="0"/>
                </a:moveTo>
                <a:lnTo>
                  <a:pt x="20574000" y="0"/>
                </a:lnTo>
                <a:lnTo>
                  <a:pt x="2057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6750" y="828675"/>
            <a:ext cx="17173589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How Many Vines Are Planted Across the Yucaipa AVA?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7205" y="4909508"/>
            <a:ext cx="17173589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24,000+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2550" y="0"/>
            <a:ext cx="18710550" cy="14032913"/>
          </a:xfrm>
          <a:custGeom>
            <a:avLst/>
            <a:gdLst/>
            <a:ahLst/>
            <a:cxnLst/>
            <a:rect l="l" t="t" r="r" b="b"/>
            <a:pathLst>
              <a:path w="18710550" h="14032913">
                <a:moveTo>
                  <a:pt x="0" y="0"/>
                </a:moveTo>
                <a:lnTo>
                  <a:pt x="18710550" y="0"/>
                </a:lnTo>
                <a:lnTo>
                  <a:pt x="18710550" y="14032913"/>
                </a:lnTo>
                <a:lnTo>
                  <a:pt x="0" y="14032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6750" y="828675"/>
            <a:ext cx="17173589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Yucaipa Valley AVA Snapshot (2026)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7205" y="4909508"/>
            <a:ext cx="17173589" cy="349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13 varietals</a:t>
            </a:r>
          </a:p>
          <a:p>
            <a:pPr algn="l">
              <a:lnSpc>
                <a:spcPts val="9000"/>
              </a:lnSpc>
            </a:pPr>
            <a:r>
              <a:rPr lang="en-US" sz="90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30–2,600 vines per grower</a:t>
            </a:r>
          </a:p>
          <a:p>
            <a:pPr marL="0" lvl="0" indent="0" algn="l">
              <a:lnSpc>
                <a:spcPts val="9000"/>
              </a:lnSpc>
            </a:pPr>
            <a:r>
              <a:rPr lang="en-US" sz="9000" b="1">
                <a:solidFill>
                  <a:srgbClr val="161813"/>
                </a:solidFill>
                <a:latin typeface="Lato Bold"/>
                <a:ea typeface="Lato Bold"/>
                <a:cs typeface="Lato Bold"/>
                <a:sym typeface="Lato Bold"/>
              </a:rPr>
              <a:t>2,000 new vines projected</a:t>
            </a:r>
            <a:r>
              <a:rPr lang="en-US" sz="9000">
                <a:solidFill>
                  <a:srgbClr val="161813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687</Words>
  <Application>Microsoft Office PowerPoint</Application>
  <PresentationFormat>Custom</PresentationFormat>
  <Paragraphs>110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Lato</vt:lpstr>
      <vt:lpstr>Arial</vt:lpstr>
      <vt:lpstr>Calibri</vt:lpstr>
      <vt:lpstr>Lato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Voice of the Wine Industry</dc:title>
  <dc:description>Presentation - Voice of the Wine Industry</dc:description>
  <cp:lastModifiedBy>Melissa Matlock</cp:lastModifiedBy>
  <cp:revision>2</cp:revision>
  <dcterms:created xsi:type="dcterms:W3CDTF">2006-08-16T00:00:00Z</dcterms:created>
  <dcterms:modified xsi:type="dcterms:W3CDTF">2026-02-27T00:55:05Z</dcterms:modified>
  <dc:identifier>DAHCdeXDYvw</dc:identifier>
</cp:coreProperties>
</file>